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5143500" type="screen16x9"/>
  <p:notesSz cx="6858000" cy="9144000"/>
  <p:embeddedFontLst>
    <p:embeddedFont>
      <p:font typeface="Montserrat" panose="00000500000000000000" pitchFamily="2" charset="0"/>
      <p:regular r:id="rId17"/>
      <p:bold r:id="rId18"/>
      <p:italic r:id="rId19"/>
      <p:boldItalic r:id="rId20"/>
    </p:embeddedFont>
    <p:embeddedFont>
      <p:font typeface="Proxima Nova" panose="020B0604020202020204" charset="0"/>
      <p:regular r:id="rId21"/>
      <p:bold r:id="rId22"/>
      <p:italic r:id="rId23"/>
      <p:boldItalic r:id="rId24"/>
    </p:embeddedFont>
    <p:embeddedFont>
      <p:font typeface="Raleway" pitchFamily="2" charset="0"/>
      <p:regular r:id="rId25"/>
      <p:bold r:id="rId26"/>
      <p:italic r:id="rId27"/>
      <p:boldItalic r:id="rId2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2" roundtripDataSignature="AMtx7mgLWJw3cFiqXEf2U/+8PFFtB9T8r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42" y="33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font" Target="fonts/font10.fntdata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font" Target="fonts/font9.fntdata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8.fntdata"/><Relationship Id="rId32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7.fntdata"/><Relationship Id="rId28" Type="http://schemas.openxmlformats.org/officeDocument/2006/relationships/font" Target="fonts/font12.fntdata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Relationship Id="rId27" Type="http://schemas.openxmlformats.org/officeDocument/2006/relationships/font" Target="fonts/font11.fntdata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9" name="Google Shape;5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9" name="Google Shape;129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8" name="Google Shape;138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7" name="Google Shape;147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4" name="Google Shape;154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2" name="Google Shape;162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5" name="Google Shape;6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2" name="Google Shape;7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8" name="Google Shape;78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5" name="Google Shape;8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3" name="Google Shape;103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3329c46432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0" name="Google Shape;110;g3329c46432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8" name="Google Shape;118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7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rgbClr val="4343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17"/>
          <p:cNvSpPr txBox="1">
            <a:spLocks noGrp="1"/>
          </p:cNvSpPr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Font typeface="Montserrat"/>
              <a:buNone/>
              <a:defRPr sz="41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2" name="Google Shape;12;p17"/>
          <p:cNvSpPr txBox="1">
            <a:spLocks noGrp="1"/>
          </p:cNvSpPr>
          <p:nvPr>
            <p:ph type="subTitle" idx="1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None/>
              <a:defRPr sz="2400"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3" name="Google Shape;13;p1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4" name="Google Shape;14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735963" y="4296813"/>
            <a:ext cx="3895725" cy="600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6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26"/>
          <p:cNvSpPr txBox="1">
            <a:spLocks noGrp="1"/>
          </p:cNvSpPr>
          <p:nvPr>
            <p:ph type="title" hasCustomPrompt="1"/>
          </p:nvPr>
        </p:nvSpPr>
        <p:spPr>
          <a:xfrm>
            <a:off x="311700" y="743001"/>
            <a:ext cx="8520600" cy="200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Font typeface="Arial"/>
              <a:buNone/>
              <a:defRPr sz="12000"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Font typeface="Arial"/>
              <a:buNone/>
              <a:defRPr sz="12000">
                <a:latin typeface="Arial"/>
                <a:ea typeface="Arial"/>
                <a:cs typeface="Arial"/>
                <a:sym typeface="Arial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Font typeface="Arial"/>
              <a:buNone/>
              <a:defRPr sz="12000">
                <a:latin typeface="Arial"/>
                <a:ea typeface="Arial"/>
                <a:cs typeface="Arial"/>
                <a:sym typeface="Arial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Font typeface="Arial"/>
              <a:buNone/>
              <a:defRPr sz="12000">
                <a:latin typeface="Arial"/>
                <a:ea typeface="Arial"/>
                <a:cs typeface="Arial"/>
                <a:sym typeface="Arial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Font typeface="Arial"/>
              <a:buNone/>
              <a:defRPr sz="12000">
                <a:latin typeface="Arial"/>
                <a:ea typeface="Arial"/>
                <a:cs typeface="Arial"/>
                <a:sym typeface="Arial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Font typeface="Arial"/>
              <a:buNone/>
              <a:defRPr sz="12000">
                <a:latin typeface="Arial"/>
                <a:ea typeface="Arial"/>
                <a:cs typeface="Arial"/>
                <a:sym typeface="Arial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Font typeface="Arial"/>
              <a:buNone/>
              <a:defRPr sz="12000">
                <a:latin typeface="Arial"/>
                <a:ea typeface="Arial"/>
                <a:cs typeface="Arial"/>
                <a:sym typeface="Arial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Font typeface="Arial"/>
              <a:buNone/>
              <a:defRPr sz="12000">
                <a:latin typeface="Arial"/>
                <a:ea typeface="Arial"/>
                <a:cs typeface="Arial"/>
                <a:sym typeface="Arial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Font typeface="Arial"/>
              <a:buNone/>
              <a:defRPr sz="12000"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t>xx%</a:t>
            </a:r>
          </a:p>
        </p:txBody>
      </p:sp>
      <p:sp>
        <p:nvSpPr>
          <p:cNvPr id="53" name="Google Shape;53;p26"/>
          <p:cNvSpPr txBox="1">
            <a:spLocks noGrp="1"/>
          </p:cNvSpPr>
          <p:nvPr>
            <p:ph type="body" idx="1"/>
          </p:nvPr>
        </p:nvSpPr>
        <p:spPr>
          <a:xfrm>
            <a:off x="311700" y="2845182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4" name="Google Shape;54;p2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Calibri"/>
              <a:buChar char="●"/>
              <a:defRPr sz="24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Calibri"/>
              <a:buChar char="○"/>
              <a:defRPr sz="18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Calibri"/>
              <a:buChar char="■"/>
              <a:defRPr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Calibri"/>
              <a:buChar char="●"/>
              <a:defRPr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Calibri"/>
              <a:buChar char="○"/>
              <a:defRPr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■"/>
              <a:defRPr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●"/>
              <a:defRPr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  <a:defRPr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■"/>
              <a:defRPr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8;p18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9" name="Google Shape;19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835869" y="4737994"/>
            <a:ext cx="1915808" cy="295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Google Shape;20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5950" y="4568875"/>
            <a:ext cx="371380" cy="464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9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p19"/>
          <p:cNvSpPr txBox="1">
            <a:spLocks noGrp="1"/>
          </p:cNvSpPr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4" name="Google Shape;24;p1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20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20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2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5" name="Google Shape;35;p22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6" name="Google Shape;36;p2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2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23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2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4"/>
          <p:cNvSpPr/>
          <p:nvPr/>
        </p:nvSpPr>
        <p:spPr>
          <a:xfrm>
            <a:off x="4636800" y="80700"/>
            <a:ext cx="4426500" cy="4982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2" name="Google Shape;42;p24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3" name="Google Shape;43;p24"/>
          <p:cNvSpPr txBox="1">
            <a:spLocks noGrp="1"/>
          </p:cNvSpPr>
          <p:nvPr>
            <p:ph type="title"/>
          </p:nvPr>
        </p:nvSpPr>
        <p:spPr>
          <a:xfrm>
            <a:off x="265500" y="1181700"/>
            <a:ext cx="4045200" cy="15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4" name="Google Shape;44;p24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5" name="Google Shape;45;p2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2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5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>
            <a:endParaRPr/>
          </a:p>
        </p:txBody>
      </p:sp>
      <p:sp>
        <p:nvSpPr>
          <p:cNvPr id="49" name="Google Shape;49;p2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lu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"/>
          <p:cNvSpPr txBox="1">
            <a:spLocks noGrp="1"/>
          </p:cNvSpPr>
          <p:nvPr>
            <p:ph type="ctrTitle"/>
          </p:nvPr>
        </p:nvSpPr>
        <p:spPr>
          <a:xfrm>
            <a:off x="485875" y="264475"/>
            <a:ext cx="8351700" cy="14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</a:pPr>
            <a:r>
              <a:rPr lang="en"/>
              <a:t>Mission 4 Functions</a:t>
            </a:r>
            <a:endParaRPr/>
          </a:p>
        </p:txBody>
      </p:sp>
      <p:sp>
        <p:nvSpPr>
          <p:cNvPr id="62" name="Google Shape;62;p1"/>
          <p:cNvSpPr txBox="1">
            <a:spLocks noGrp="1"/>
          </p:cNvSpPr>
          <p:nvPr>
            <p:ph type="subTitle" idx="1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Noto Sans Symbols"/>
              <a:buNone/>
            </a:pPr>
            <a:r>
              <a:rPr lang="en" sz="36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A supplemental lesson for AP CSP</a:t>
            </a:r>
            <a:endParaRPr sz="3600">
              <a:solidFill>
                <a:srgbClr val="434343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Define a function</a:t>
            </a:r>
            <a:endParaRPr/>
          </a:p>
        </p:txBody>
      </p:sp>
      <p:sp>
        <p:nvSpPr>
          <p:cNvPr id="132" name="Google Shape;132;p11"/>
          <p:cNvSpPr txBox="1">
            <a:spLocks noGrp="1"/>
          </p:cNvSpPr>
          <p:nvPr>
            <p:ph type="body" idx="1"/>
          </p:nvPr>
        </p:nvSpPr>
        <p:spPr>
          <a:xfrm>
            <a:off x="369050" y="1068425"/>
            <a:ext cx="5483400" cy="37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en" sz="2120">
                <a:latin typeface="Proxima Nova"/>
                <a:ea typeface="Proxima Nova"/>
                <a:cs typeface="Proxima Nova"/>
                <a:sym typeface="Proxima Nova"/>
              </a:rPr>
              <a:t>Define function for the first button press. </a:t>
            </a:r>
            <a:endParaRPr sz="212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63220" algn="l" rtl="0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SzPts val="2120"/>
              <a:buFont typeface="Proxima Nova"/>
              <a:buChar char="●"/>
            </a:pPr>
            <a:r>
              <a:rPr lang="en" sz="2120">
                <a:latin typeface="Proxima Nova"/>
                <a:ea typeface="Proxima Nova"/>
                <a:cs typeface="Proxima Nova"/>
                <a:sym typeface="Proxima Nova"/>
              </a:rPr>
              <a:t>Functions typically are coded near the top of the program, under imports and variables</a:t>
            </a:r>
            <a:endParaRPr sz="212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6322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2120"/>
              <a:buFont typeface="Proxima Nova"/>
              <a:buChar char="●"/>
            </a:pPr>
            <a:r>
              <a:rPr lang="en" sz="2120">
                <a:latin typeface="Proxima Nova"/>
                <a:ea typeface="Proxima Nova"/>
                <a:cs typeface="Proxima Nova"/>
                <a:sym typeface="Proxima Nova"/>
              </a:rPr>
              <a:t>A function definition ends with a colon (:) – you are creating a block of code</a:t>
            </a:r>
            <a:endParaRPr sz="212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6322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2120"/>
              <a:buFont typeface="Proxima Nova"/>
              <a:buChar char="●"/>
            </a:pPr>
            <a:r>
              <a:rPr lang="en" sz="2120">
                <a:latin typeface="Proxima Nova"/>
                <a:ea typeface="Proxima Nova"/>
                <a:cs typeface="Proxima Nova"/>
                <a:sym typeface="Proxima Nova"/>
              </a:rPr>
              <a:t>Don’t forget to indent! – the shortcut for this is to highlight the text and press TAB</a:t>
            </a:r>
            <a:endParaRPr sz="212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133" name="Google Shape;133;p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33975" y="102000"/>
            <a:ext cx="2322875" cy="4989050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11"/>
          <p:cNvSpPr/>
          <p:nvPr/>
        </p:nvSpPr>
        <p:spPr>
          <a:xfrm>
            <a:off x="6133975" y="139475"/>
            <a:ext cx="2208900" cy="12345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5" name="Google Shape;135;p11"/>
          <p:cNvCxnSpPr>
            <a:endCxn id="134" idx="1"/>
          </p:cNvCxnSpPr>
          <p:nvPr/>
        </p:nvCxnSpPr>
        <p:spPr>
          <a:xfrm rot="10800000" flipH="1">
            <a:off x="4571875" y="756725"/>
            <a:ext cx="1562100" cy="4224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sm" len="sm"/>
            <a:tailEnd type="triangle" w="med" len="med"/>
          </a:ln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Define a function</a:t>
            </a:r>
            <a:endParaRPr/>
          </a:p>
        </p:txBody>
      </p:sp>
      <p:sp>
        <p:nvSpPr>
          <p:cNvPr id="141" name="Google Shape;141;p12"/>
          <p:cNvSpPr txBox="1">
            <a:spLocks noGrp="1"/>
          </p:cNvSpPr>
          <p:nvPr>
            <p:ph type="body" idx="1"/>
          </p:nvPr>
        </p:nvSpPr>
        <p:spPr>
          <a:xfrm>
            <a:off x="369050" y="1068425"/>
            <a:ext cx="5483400" cy="394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Proxima Nova"/>
              <a:buChar char="●"/>
            </a:pPr>
            <a:r>
              <a:rPr lang="en" sz="2200">
                <a:latin typeface="Proxima Nova"/>
                <a:ea typeface="Proxima Nova"/>
                <a:cs typeface="Proxima Nova"/>
                <a:sym typeface="Proxima Nova"/>
              </a:rPr>
              <a:t>Your function may look like this:</a:t>
            </a:r>
            <a:endParaRPr sz="2200"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Proxima Nova"/>
              <a:buChar char="●"/>
            </a:pPr>
            <a:r>
              <a:rPr lang="en" sz="2200">
                <a:latin typeface="Proxima Nova"/>
                <a:ea typeface="Proxima Nova"/>
                <a:cs typeface="Proxima Nova"/>
                <a:sym typeface="Proxima Nova"/>
              </a:rPr>
              <a:t>Create functions for the other three button presses.</a:t>
            </a:r>
            <a:endParaRPr sz="2200">
              <a:latin typeface="Proxima Nova"/>
              <a:ea typeface="Proxima Nova"/>
              <a:cs typeface="Proxima Nova"/>
              <a:sym typeface="Proxima Nova"/>
            </a:endParaRPr>
          </a:p>
          <a:p>
            <a:pPr marL="914400" lvl="1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Proxima Nova"/>
              <a:buChar char="○"/>
            </a:pPr>
            <a:r>
              <a:rPr lang="en" sz="2200">
                <a:latin typeface="Proxima Nova"/>
                <a:ea typeface="Proxima Nova"/>
                <a:cs typeface="Proxima Nova"/>
                <a:sym typeface="Proxima Nova"/>
              </a:rPr>
              <a:t>Each function should have a unique and descriptive name.</a:t>
            </a:r>
            <a:endParaRPr sz="22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142" name="Google Shape;142;p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55975" y="606150"/>
            <a:ext cx="3058925" cy="35526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3" name="Google Shape;143;p12"/>
          <p:cNvCxnSpPr>
            <a:endCxn id="144" idx="1"/>
          </p:cNvCxnSpPr>
          <p:nvPr/>
        </p:nvCxnSpPr>
        <p:spPr>
          <a:xfrm>
            <a:off x="4547175" y="1519800"/>
            <a:ext cx="1408800" cy="8058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44" name="Google Shape;144;p12"/>
          <p:cNvSpPr/>
          <p:nvPr/>
        </p:nvSpPr>
        <p:spPr>
          <a:xfrm>
            <a:off x="5955975" y="1518750"/>
            <a:ext cx="3058800" cy="16137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Call a function</a:t>
            </a:r>
            <a:endParaRPr/>
          </a:p>
        </p:txBody>
      </p:sp>
      <p:sp>
        <p:nvSpPr>
          <p:cNvPr id="150" name="Google Shape;150;p13"/>
          <p:cNvSpPr txBox="1">
            <a:spLocks noGrp="1"/>
          </p:cNvSpPr>
          <p:nvPr>
            <p:ph type="body" idx="1"/>
          </p:nvPr>
        </p:nvSpPr>
        <p:spPr>
          <a:xfrm>
            <a:off x="369050" y="1068425"/>
            <a:ext cx="5483400" cy="37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Proxima Nova"/>
              <a:buChar char="●"/>
            </a:pPr>
            <a:r>
              <a:rPr lang="en" sz="2200">
                <a:latin typeface="Proxima Nova"/>
                <a:ea typeface="Proxima Nova"/>
                <a:cs typeface="Proxima Nova"/>
                <a:sym typeface="Proxima Nova"/>
              </a:rPr>
              <a:t>Now you have functions for each task (or button press).</a:t>
            </a:r>
            <a:endParaRPr sz="22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Proxima Nova"/>
              <a:buChar char="●"/>
            </a:pPr>
            <a:r>
              <a:rPr lang="en" sz="2200">
                <a:latin typeface="Proxima Nova"/>
                <a:ea typeface="Proxima Nova"/>
                <a:cs typeface="Proxima Nova"/>
                <a:sym typeface="Proxima Nova"/>
              </a:rPr>
              <a:t>Four functions for four tasks.</a:t>
            </a:r>
            <a:endParaRPr sz="22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Proxima Nova"/>
              <a:buChar char="●"/>
            </a:pPr>
            <a:r>
              <a:rPr lang="en" sz="2200">
                <a:latin typeface="Proxima Nova"/>
                <a:ea typeface="Proxima Nova"/>
                <a:cs typeface="Proxima Nova"/>
                <a:sym typeface="Proxima Nova"/>
              </a:rPr>
              <a:t>Is your indenting correct?</a:t>
            </a:r>
            <a:endParaRPr sz="22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Proxima Nova"/>
              <a:buChar char="●"/>
            </a:pPr>
            <a:r>
              <a:rPr lang="en" sz="2200">
                <a:latin typeface="Proxima Nova"/>
                <a:ea typeface="Proxima Nova"/>
                <a:cs typeface="Proxima Nova"/>
                <a:sym typeface="Proxima Nova"/>
              </a:rPr>
              <a:t>Will your code work properly now? </a:t>
            </a:r>
            <a:endParaRPr sz="22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Proxima Nova"/>
              <a:buChar char="●"/>
            </a:pPr>
            <a:r>
              <a:rPr lang="en" sz="2200">
                <a:latin typeface="Proxima Nova"/>
                <a:ea typeface="Proxima Nova"/>
                <a:cs typeface="Proxima Nova"/>
                <a:sym typeface="Proxima Nova"/>
              </a:rPr>
              <a:t>Why or why not?</a:t>
            </a:r>
            <a:endParaRPr sz="22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151" name="Google Shape;151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75550" y="243450"/>
            <a:ext cx="2274525" cy="4821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Call a function</a:t>
            </a:r>
            <a:endParaRPr/>
          </a:p>
        </p:txBody>
      </p:sp>
      <p:sp>
        <p:nvSpPr>
          <p:cNvPr id="157" name="Google Shape;157;p14"/>
          <p:cNvSpPr txBox="1">
            <a:spLocks noGrp="1"/>
          </p:cNvSpPr>
          <p:nvPr>
            <p:ph type="body" idx="1"/>
          </p:nvPr>
        </p:nvSpPr>
        <p:spPr>
          <a:xfrm>
            <a:off x="369050" y="1068425"/>
            <a:ext cx="5299500" cy="37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Proxima Nova"/>
              <a:buChar char="●"/>
            </a:pPr>
            <a:r>
              <a:rPr lang="en" sz="2200">
                <a:latin typeface="Proxima Nova"/>
                <a:ea typeface="Proxima Nova"/>
                <a:cs typeface="Proxima Nova"/>
                <a:sym typeface="Proxima Nova"/>
              </a:rPr>
              <a:t>All of the code is in functions.</a:t>
            </a:r>
            <a:endParaRPr sz="22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Proxima Nova"/>
              <a:buChar char="●"/>
            </a:pPr>
            <a:r>
              <a:rPr lang="en" sz="2200">
                <a:latin typeface="Proxima Nova"/>
                <a:ea typeface="Proxima Nova"/>
                <a:cs typeface="Proxima Nova"/>
                <a:sym typeface="Proxima Nova"/>
              </a:rPr>
              <a:t>Functions have to be called for their instructions to run.</a:t>
            </a:r>
            <a:endParaRPr sz="22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Proxima Nova"/>
              <a:buChar char="●"/>
            </a:pPr>
            <a:r>
              <a:rPr lang="en" sz="2200">
                <a:latin typeface="Proxima Nova"/>
                <a:ea typeface="Proxima Nova"/>
                <a:cs typeface="Proxima Nova"/>
                <a:sym typeface="Proxima Nova"/>
              </a:rPr>
              <a:t>The great thing about functions is you can call them multiple times and in any order.</a:t>
            </a:r>
            <a:endParaRPr sz="2200"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None/>
            </a:pPr>
            <a:r>
              <a:rPr lang="en" sz="2200">
                <a:latin typeface="Proxima Nova"/>
                <a:ea typeface="Proxima Nova"/>
                <a:cs typeface="Proxima Nova"/>
                <a:sym typeface="Proxima Nova"/>
              </a:rPr>
              <a:t>Here is one example of calling functions:</a:t>
            </a:r>
            <a:endParaRPr sz="22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158" name="Google Shape;158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65978" y="622175"/>
            <a:ext cx="3191525" cy="2791350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Google Shape;159;p14"/>
          <p:cNvSpPr/>
          <p:nvPr/>
        </p:nvSpPr>
        <p:spPr>
          <a:xfrm>
            <a:off x="5765975" y="2371225"/>
            <a:ext cx="1516800" cy="10422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00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Call a function</a:t>
            </a:r>
            <a:endParaRPr/>
          </a:p>
        </p:txBody>
      </p:sp>
      <p:sp>
        <p:nvSpPr>
          <p:cNvPr id="165" name="Google Shape;165;p15"/>
          <p:cNvSpPr txBox="1">
            <a:spLocks noGrp="1"/>
          </p:cNvSpPr>
          <p:nvPr>
            <p:ph type="body" idx="1"/>
          </p:nvPr>
        </p:nvSpPr>
        <p:spPr>
          <a:xfrm>
            <a:off x="466800" y="1068425"/>
            <a:ext cx="5424300" cy="386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lnSpcReduction="2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 sz="2200">
                <a:latin typeface="Proxima Nova"/>
                <a:ea typeface="Proxima Nova"/>
                <a:cs typeface="Proxima Nova"/>
                <a:sym typeface="Proxima Nova"/>
              </a:rPr>
              <a:t>Here are more examples. There are many possibilities! </a:t>
            </a:r>
            <a:endParaRPr sz="2200"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</a:pPr>
            <a:r>
              <a:rPr lang="en" sz="2200" b="1">
                <a:latin typeface="Proxima Nova"/>
                <a:ea typeface="Proxima Nova"/>
                <a:cs typeface="Proxima Nova"/>
                <a:sym typeface="Proxima Nova"/>
              </a:rPr>
              <a:t>Things to remember:</a:t>
            </a:r>
            <a:endParaRPr sz="2200" b="1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683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200"/>
              <a:buFont typeface="Proxima Nova"/>
              <a:buChar char="●"/>
            </a:pPr>
            <a:r>
              <a:rPr lang="en" sz="2200">
                <a:latin typeface="Proxima Nova"/>
                <a:ea typeface="Proxima Nova"/>
                <a:cs typeface="Proxima Nova"/>
                <a:sym typeface="Proxima Nova"/>
              </a:rPr>
              <a:t>Function calls go below function definitions.</a:t>
            </a:r>
            <a:endParaRPr sz="22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683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200"/>
              <a:buFont typeface="Proxima Nova"/>
              <a:buChar char="●"/>
            </a:pPr>
            <a:r>
              <a:rPr lang="en" sz="2200">
                <a:latin typeface="Proxima Nova"/>
                <a:ea typeface="Proxima Nova"/>
                <a:cs typeface="Proxima Nova"/>
                <a:sym typeface="Proxima Nova"/>
              </a:rPr>
              <a:t>A function call does not end with a colon (:)</a:t>
            </a:r>
            <a:endParaRPr sz="22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683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200"/>
              <a:buFont typeface="Proxima Nova"/>
              <a:buChar char="●"/>
            </a:pPr>
            <a:r>
              <a:rPr lang="en" sz="2200">
                <a:latin typeface="Proxima Nova"/>
                <a:ea typeface="Proxima Nova"/>
                <a:cs typeface="Proxima Nova"/>
                <a:sym typeface="Proxima Nova"/>
              </a:rPr>
              <a:t>The code in the functions will be run sequentially in the order you call them. </a:t>
            </a:r>
            <a:endParaRPr sz="22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166" name="Google Shape;16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41225" y="695475"/>
            <a:ext cx="2520225" cy="1642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41225" y="2517441"/>
            <a:ext cx="2520225" cy="16636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"/>
          <p:cNvSpPr txBox="1">
            <a:spLocks noGrp="1"/>
          </p:cNvSpPr>
          <p:nvPr>
            <p:ph type="title"/>
          </p:nvPr>
        </p:nvSpPr>
        <p:spPr>
          <a:xfrm>
            <a:off x="311700" y="2164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What is a function?</a:t>
            </a:r>
            <a:endParaRPr/>
          </a:p>
        </p:txBody>
      </p:sp>
      <p:pic>
        <p:nvPicPr>
          <p:cNvPr id="68" name="Google Shape;68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9975" y="1479625"/>
            <a:ext cx="6284751" cy="3046125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2"/>
          <p:cNvSpPr txBox="1"/>
          <p:nvPr/>
        </p:nvSpPr>
        <p:spPr>
          <a:xfrm>
            <a:off x="311700" y="839825"/>
            <a:ext cx="8385300" cy="8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200"/>
              <a:buFont typeface="Calibri"/>
              <a:buChar char="●"/>
            </a:pPr>
            <a:r>
              <a:rPr lang="en" sz="2200" b="1" i="0" u="none" strike="noStrike" cap="none">
                <a:solidFill>
                  <a:srgbClr val="FF0000"/>
                </a:solidFill>
                <a:latin typeface="Proxima Nova"/>
                <a:ea typeface="Proxima Nova"/>
                <a:cs typeface="Proxima Nova"/>
                <a:sym typeface="Proxima Nova"/>
              </a:rPr>
              <a:t>Function:</a:t>
            </a:r>
            <a:r>
              <a:rPr lang="en" sz="2200" b="0" i="0" u="none" strike="noStrike" cap="none">
                <a:solidFill>
                  <a:srgbClr val="434343"/>
                </a:solidFill>
                <a:latin typeface="Proxima Nova"/>
                <a:ea typeface="Proxima Nova"/>
                <a:cs typeface="Proxima Nova"/>
                <a:sym typeface="Proxima Nova"/>
              </a:rPr>
              <a:t> </a:t>
            </a:r>
            <a:r>
              <a:rPr lang="en" sz="2200" b="0" i="0" u="none" strike="noStrike" cap="none">
                <a:solidFill>
                  <a:srgbClr val="4D5156"/>
                </a:solidFill>
                <a:highlight>
                  <a:schemeClr val="lt1"/>
                </a:highlight>
                <a:latin typeface="Proxima Nova"/>
                <a:ea typeface="Proxima Nova"/>
                <a:cs typeface="Proxima Nova"/>
                <a:sym typeface="Proxima Nova"/>
              </a:rPr>
              <a:t>a named set of instructions that accomplishes a task</a:t>
            </a:r>
            <a:endParaRPr sz="2200" b="0" i="0" u="none" strike="noStrike" cap="none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What is a function?</a:t>
            </a:r>
            <a:endParaRPr/>
          </a:p>
        </p:txBody>
      </p:sp>
      <p:sp>
        <p:nvSpPr>
          <p:cNvPr id="75" name="Google Shape;75;p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67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b="1">
                <a:solidFill>
                  <a:srgbClr val="FF0000"/>
                </a:solidFill>
                <a:latin typeface="Proxima Nova"/>
                <a:ea typeface="Proxima Nova"/>
                <a:cs typeface="Proxima Nova"/>
                <a:sym typeface="Proxima Nova"/>
              </a:rPr>
              <a:t>Function:</a:t>
            </a: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 </a:t>
            </a:r>
            <a:r>
              <a:rPr lang="en">
                <a:solidFill>
                  <a:srgbClr val="4D5156"/>
                </a:solidFill>
                <a:highlight>
                  <a:srgbClr val="FFFFFF"/>
                </a:highlight>
                <a:latin typeface="Proxima Nova"/>
                <a:ea typeface="Proxima Nova"/>
                <a:cs typeface="Proxima Nova"/>
                <a:sym typeface="Proxima Nova"/>
              </a:rPr>
              <a:t>A named set of instructions that accomplishes a task.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595"/>
              <a:buNone/>
            </a:pPr>
            <a:r>
              <a:rPr lang="en" sz="2200" b="1">
                <a:solidFill>
                  <a:srgbClr val="0000FF"/>
                </a:solidFill>
                <a:latin typeface="Proxima Nova"/>
                <a:ea typeface="Proxima Nova"/>
                <a:cs typeface="Proxima Nova"/>
                <a:sym typeface="Proxima Nova"/>
              </a:rPr>
              <a:t>A function is a form of procedural abstraction.</a:t>
            </a:r>
            <a:endParaRPr sz="2200" b="1">
              <a:solidFill>
                <a:srgbClr val="0000FF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810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●"/>
            </a:pPr>
            <a:r>
              <a:rPr lang="en" b="1">
                <a:solidFill>
                  <a:srgbClr val="9900FF"/>
                </a:solidFill>
                <a:latin typeface="Proxima Nova"/>
                <a:ea typeface="Proxima Nova"/>
                <a:cs typeface="Proxima Nova"/>
                <a:sym typeface="Proxima Nova"/>
              </a:rPr>
              <a:t>Procedural Abstraction:</a:t>
            </a: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 </a:t>
            </a:r>
            <a:r>
              <a:rPr lang="en" sz="11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  <a:t> </a:t>
            </a:r>
            <a:r>
              <a:rPr lang="en">
                <a:solidFill>
                  <a:srgbClr val="040C28"/>
                </a:solidFill>
                <a:latin typeface="Proxima Nova"/>
                <a:ea typeface="Proxima Nova"/>
                <a:cs typeface="Proxima Nova"/>
                <a:sym typeface="Proxima Nova"/>
              </a:rPr>
              <a:t>A technique that breaks down complex tasks into smaller, more manageable procedures. </a:t>
            </a:r>
            <a:endParaRPr>
              <a:solidFill>
                <a:srgbClr val="040C28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40C28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6"/>
          <p:cNvSpPr txBox="1">
            <a:spLocks noGrp="1"/>
          </p:cNvSpPr>
          <p:nvPr>
            <p:ph type="title"/>
          </p:nvPr>
        </p:nvSpPr>
        <p:spPr>
          <a:xfrm>
            <a:off x="311700" y="332250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A function is procedural abstraction</a:t>
            </a:r>
            <a:endParaRPr/>
          </a:p>
        </p:txBody>
      </p:sp>
      <p:sp>
        <p:nvSpPr>
          <p:cNvPr id="81" name="Google Shape;81;p6"/>
          <p:cNvSpPr txBox="1">
            <a:spLocks noGrp="1"/>
          </p:cNvSpPr>
          <p:nvPr>
            <p:ph type="body" idx="1"/>
          </p:nvPr>
        </p:nvSpPr>
        <p:spPr>
          <a:xfrm>
            <a:off x="3563950" y="955650"/>
            <a:ext cx="5331000" cy="360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Proxima Nova"/>
              <a:buChar char="●"/>
            </a:pPr>
            <a:r>
              <a:rPr lang="en" sz="2200">
                <a:latin typeface="Proxima Nova"/>
                <a:ea typeface="Proxima Nova"/>
                <a:cs typeface="Proxima Nova"/>
                <a:sym typeface="Proxima Nova"/>
              </a:rPr>
              <a:t>A section or block of code that accomplishes a specific task</a:t>
            </a:r>
            <a:endParaRPr sz="22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Proxima Nova"/>
              <a:buChar char="●"/>
            </a:pPr>
            <a:r>
              <a:rPr lang="en" sz="2200">
                <a:latin typeface="Proxima Nova"/>
                <a:ea typeface="Proxima Nova"/>
                <a:cs typeface="Proxima Nova"/>
                <a:sym typeface="Proxima Nova"/>
              </a:rPr>
              <a:t>Give the block of code a name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Proxima Nova"/>
              <a:buChar char="○"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Focus on when to use the block of code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Montserrat"/>
              <a:buChar char="●"/>
            </a:pPr>
            <a:r>
              <a:rPr lang="en" sz="2200">
                <a:latin typeface="Proxima Nova"/>
                <a:ea typeface="Proxima Nova"/>
                <a:cs typeface="Proxima Nova"/>
                <a:sym typeface="Proxima Nova"/>
              </a:rPr>
              <a:t>Call the function by name</a:t>
            </a:r>
            <a:r>
              <a:rPr lang="en" sz="2200" b="1">
                <a:latin typeface="Proxima Nova"/>
                <a:ea typeface="Proxima Nova"/>
                <a:cs typeface="Proxima Nova"/>
                <a:sym typeface="Proxima Nova"/>
              </a:rPr>
              <a:t> </a:t>
            </a:r>
            <a:r>
              <a:rPr lang="en" sz="2200">
                <a:latin typeface="Proxima Nova"/>
                <a:ea typeface="Proxima Nova"/>
                <a:cs typeface="Proxima Nova"/>
                <a:sym typeface="Proxima Nova"/>
              </a:rPr>
              <a:t>when you want to execute the code</a:t>
            </a:r>
            <a:endParaRPr sz="22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Proxima Nova"/>
              <a:buChar char="●"/>
            </a:pPr>
            <a:r>
              <a:rPr lang="en" sz="2200">
                <a:latin typeface="Proxima Nova"/>
                <a:ea typeface="Proxima Nova"/>
                <a:cs typeface="Proxima Nova"/>
                <a:sym typeface="Proxima Nova"/>
              </a:rPr>
              <a:t>The function can be called multiple times in a program</a:t>
            </a:r>
            <a:endParaRPr sz="2200" b="1"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82" name="Google Shape;82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9675" y="1063375"/>
            <a:ext cx="2998200" cy="1153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7"/>
          <p:cNvSpPr txBox="1">
            <a:spLocks noGrp="1"/>
          </p:cNvSpPr>
          <p:nvPr>
            <p:ph type="title"/>
          </p:nvPr>
        </p:nvSpPr>
        <p:spPr>
          <a:xfrm>
            <a:off x="311700" y="332250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A function is procedural abstraction</a:t>
            </a:r>
            <a:endParaRPr/>
          </a:p>
        </p:txBody>
      </p:sp>
      <p:sp>
        <p:nvSpPr>
          <p:cNvPr id="88" name="Google Shape;88;p7"/>
          <p:cNvSpPr txBox="1">
            <a:spLocks noGrp="1"/>
          </p:cNvSpPr>
          <p:nvPr>
            <p:ph type="body" idx="1"/>
          </p:nvPr>
        </p:nvSpPr>
        <p:spPr>
          <a:xfrm>
            <a:off x="3563950" y="955650"/>
            <a:ext cx="5331000" cy="388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457200" lvl="0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24242"/>
              </a:buClr>
              <a:buSzPts val="2800"/>
              <a:buFont typeface="Proxima Nova"/>
              <a:buChar char="●"/>
            </a:pPr>
            <a:r>
              <a:rPr lang="en" sz="2800">
                <a:solidFill>
                  <a:srgbClr val="424242"/>
                </a:solidFill>
                <a:latin typeface="Proxima Nova"/>
                <a:ea typeface="Proxima Nova"/>
                <a:cs typeface="Proxima Nova"/>
                <a:sym typeface="Proxima Nova"/>
              </a:rPr>
              <a:t>A function may be created to </a:t>
            </a:r>
            <a:endParaRPr sz="2800">
              <a:solidFill>
                <a:srgbClr val="424242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24242"/>
              </a:buClr>
              <a:buSzPts val="2400"/>
              <a:buFont typeface="Proxima Nova"/>
              <a:buChar char="○"/>
            </a:pPr>
            <a:r>
              <a:rPr lang="en" sz="2400">
                <a:solidFill>
                  <a:srgbClr val="424242"/>
                </a:solidFill>
                <a:latin typeface="Proxima Nova"/>
                <a:ea typeface="Proxima Nova"/>
                <a:cs typeface="Proxima Nova"/>
                <a:sym typeface="Proxima Nova"/>
              </a:rPr>
              <a:t>Break down a complex task into smaller, more manageable tasks</a:t>
            </a:r>
            <a:endParaRPr sz="2400">
              <a:solidFill>
                <a:srgbClr val="424242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24242"/>
              </a:buClr>
              <a:buSzPts val="2400"/>
              <a:buFont typeface="Proxima Nova"/>
              <a:buChar char="○"/>
            </a:pPr>
            <a:r>
              <a:rPr lang="en" sz="2400">
                <a:solidFill>
                  <a:srgbClr val="424242"/>
                </a:solidFill>
                <a:latin typeface="Proxima Nova"/>
                <a:ea typeface="Proxima Nova"/>
                <a:cs typeface="Proxima Nova"/>
                <a:sym typeface="Proxima Nova"/>
              </a:rPr>
              <a:t>Simplify code and make it easier to read and understand</a:t>
            </a:r>
            <a:endParaRPr sz="2400">
              <a:solidFill>
                <a:srgbClr val="424242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24242"/>
              </a:buClr>
              <a:buSzPts val="2400"/>
              <a:buFont typeface="Proxima Nova"/>
              <a:buChar char="○"/>
            </a:pPr>
            <a:r>
              <a:rPr lang="en" sz="2400">
                <a:solidFill>
                  <a:srgbClr val="424242"/>
                </a:solidFill>
                <a:latin typeface="Proxima Nova"/>
                <a:ea typeface="Proxima Nova"/>
                <a:cs typeface="Proxima Nova"/>
                <a:sym typeface="Proxima Nova"/>
              </a:rPr>
              <a:t>Eliminate duplicate code</a:t>
            </a:r>
            <a:endParaRPr sz="2400">
              <a:solidFill>
                <a:srgbClr val="424242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24242"/>
              </a:buClr>
              <a:buSzPts val="2400"/>
              <a:buFont typeface="Proxima Nova"/>
              <a:buChar char="○"/>
            </a:pPr>
            <a:r>
              <a:rPr lang="en" sz="2400">
                <a:solidFill>
                  <a:srgbClr val="424242"/>
                </a:solidFill>
                <a:latin typeface="Proxima Nova"/>
                <a:ea typeface="Proxima Nova"/>
                <a:cs typeface="Proxima Nova"/>
                <a:sym typeface="Proxima Nova"/>
              </a:rPr>
              <a:t>Make a section of code adaptable and flexible</a:t>
            </a:r>
            <a:endParaRPr sz="2400"/>
          </a:p>
        </p:txBody>
      </p:sp>
      <p:pic>
        <p:nvPicPr>
          <p:cNvPr id="89" name="Google Shape;89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0425" y="1165125"/>
            <a:ext cx="2998200" cy="1153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Reminder: Functions in Python</a:t>
            </a:r>
            <a:endParaRPr/>
          </a:p>
        </p:txBody>
      </p:sp>
      <p:pic>
        <p:nvPicPr>
          <p:cNvPr id="95" name="Google Shape;95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70825" y="1068425"/>
            <a:ext cx="4669950" cy="2196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70825" y="3450300"/>
            <a:ext cx="5719900" cy="128855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8"/>
          <p:cNvSpPr/>
          <p:nvPr/>
        </p:nvSpPr>
        <p:spPr>
          <a:xfrm>
            <a:off x="1995075" y="4269675"/>
            <a:ext cx="1257900" cy="2517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00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8" name="Google Shape;98;p8"/>
          <p:cNvCxnSpPr/>
          <p:nvPr/>
        </p:nvCxnSpPr>
        <p:spPr>
          <a:xfrm flipH="1">
            <a:off x="3103800" y="3803800"/>
            <a:ext cx="717600" cy="465900"/>
          </a:xfrm>
          <a:prstGeom prst="straightConnector1">
            <a:avLst/>
          </a:prstGeom>
          <a:noFill/>
          <a:ln w="19050" cap="flat" cmpd="sng">
            <a:solidFill>
              <a:srgbClr val="00FF00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99" name="Google Shape;99;p8"/>
          <p:cNvSpPr/>
          <p:nvPr/>
        </p:nvSpPr>
        <p:spPr>
          <a:xfrm>
            <a:off x="1710875" y="1713525"/>
            <a:ext cx="1730700" cy="3102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00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0" name="Google Shape;100;p8"/>
          <p:cNvCxnSpPr>
            <a:endCxn id="99" idx="0"/>
          </p:cNvCxnSpPr>
          <p:nvPr/>
        </p:nvCxnSpPr>
        <p:spPr>
          <a:xfrm flipH="1">
            <a:off x="2576225" y="1384425"/>
            <a:ext cx="676800" cy="329100"/>
          </a:xfrm>
          <a:prstGeom prst="straightConnector1">
            <a:avLst/>
          </a:prstGeom>
          <a:noFill/>
          <a:ln w="19050" cap="flat" cmpd="sng">
            <a:solidFill>
              <a:srgbClr val="00FF00"/>
            </a:solidFill>
            <a:prstDash val="solid"/>
            <a:round/>
            <a:headEnd type="none" w="sm" len="sm"/>
            <a:tailEnd type="triangle" w="med" len="med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9"/>
          <p:cNvSpPr txBox="1">
            <a:spLocks noGrp="1"/>
          </p:cNvSpPr>
          <p:nvPr>
            <p:ph type="title"/>
          </p:nvPr>
        </p:nvSpPr>
        <p:spPr>
          <a:xfrm>
            <a:off x="749800" y="445025"/>
            <a:ext cx="80826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Look at the Display program</a:t>
            </a:r>
            <a:endParaRPr/>
          </a:p>
        </p:txBody>
      </p:sp>
      <p:sp>
        <p:nvSpPr>
          <p:cNvPr id="106" name="Google Shape;106;p9"/>
          <p:cNvSpPr txBox="1">
            <a:spLocks noGrp="1"/>
          </p:cNvSpPr>
          <p:nvPr>
            <p:ph type="body" idx="1"/>
          </p:nvPr>
        </p:nvSpPr>
        <p:spPr>
          <a:xfrm>
            <a:off x="749801" y="1068425"/>
            <a:ext cx="4432800" cy="388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683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200"/>
              <a:buFont typeface="Proxima Nova"/>
              <a:buChar char="●"/>
            </a:pPr>
            <a:r>
              <a:rPr lang="en" sz="2200">
                <a:latin typeface="Proxima Nova"/>
                <a:ea typeface="Proxima Nova"/>
                <a:cs typeface="Proxima Nova"/>
                <a:sym typeface="Proxima Nova"/>
              </a:rPr>
              <a:t>Completed in Mission 4</a:t>
            </a:r>
            <a:endParaRPr sz="2200">
              <a:latin typeface="Proxima Nova"/>
              <a:ea typeface="Proxima Nova"/>
              <a:cs typeface="Proxima Nova"/>
              <a:sym typeface="Proxima Nova"/>
            </a:endParaRPr>
          </a:p>
          <a:p>
            <a:pPr marL="914400" lvl="1" indent="-3683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200"/>
              <a:buFont typeface="Proxima Nova"/>
              <a:buChar char="○"/>
            </a:pPr>
            <a:r>
              <a:rPr lang="en" sz="2200">
                <a:latin typeface="Proxima Nova"/>
                <a:ea typeface="Proxima Nova"/>
                <a:cs typeface="Proxima Nova"/>
                <a:sym typeface="Proxima Nova"/>
              </a:rPr>
              <a:t>Open it if you don’t already have it in the text editor.</a:t>
            </a:r>
            <a:endParaRPr sz="220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683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200"/>
              <a:buFont typeface="Proxima Nova"/>
              <a:buChar char="●"/>
            </a:pPr>
            <a:r>
              <a:rPr lang="en" sz="2200">
                <a:latin typeface="Proxima Nova"/>
                <a:ea typeface="Proxima Nova"/>
                <a:cs typeface="Proxima Nova"/>
                <a:sym typeface="Proxima Nova"/>
              </a:rPr>
              <a:t>Can you create functions for this program?</a:t>
            </a:r>
            <a:endParaRPr sz="22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107" name="Google Shape;107;p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21825" y="1068425"/>
            <a:ext cx="2573025" cy="36456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3329c46432b_0_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Look at the Display program</a:t>
            </a:r>
            <a:endParaRPr/>
          </a:p>
        </p:txBody>
      </p:sp>
      <p:sp>
        <p:nvSpPr>
          <p:cNvPr id="113" name="Google Shape;113;g3329c46432b_0_0"/>
          <p:cNvSpPr txBox="1">
            <a:spLocks noGrp="1"/>
          </p:cNvSpPr>
          <p:nvPr>
            <p:ph type="body" idx="1"/>
          </p:nvPr>
        </p:nvSpPr>
        <p:spPr>
          <a:xfrm>
            <a:off x="749808" y="1068425"/>
            <a:ext cx="5274900" cy="388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 sz="2200">
                <a:latin typeface="Proxima Nova"/>
                <a:ea typeface="Proxima Nova"/>
                <a:cs typeface="Proxima Nova"/>
                <a:sym typeface="Proxima Nova"/>
              </a:rPr>
              <a:t>Switch to the Sandbox Mode</a:t>
            </a:r>
            <a:endParaRPr sz="2200"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</a:pPr>
            <a:r>
              <a:rPr lang="en" sz="2200">
                <a:latin typeface="Proxima Nova"/>
                <a:ea typeface="Proxima Nova"/>
                <a:cs typeface="Proxima Nova"/>
                <a:sym typeface="Proxima Nova"/>
              </a:rPr>
              <a:t>Save your code with a new name: </a:t>
            </a:r>
            <a:r>
              <a:rPr lang="en" sz="2200" b="1" i="1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Display_functions</a:t>
            </a:r>
            <a:endParaRPr sz="2200" b="1" i="1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683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200"/>
              <a:buFont typeface="Proxima Nova"/>
              <a:buChar char="●"/>
            </a:pPr>
            <a:r>
              <a:rPr lang="en" sz="2200">
                <a:latin typeface="Proxima Nova"/>
                <a:ea typeface="Proxima Nova"/>
                <a:cs typeface="Proxima Nova"/>
                <a:sym typeface="Proxima Nova"/>
              </a:rPr>
              <a:t>Use “Save As…”</a:t>
            </a:r>
            <a:endParaRPr sz="22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114" name="Google Shape;114;g3329c46432b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478687" y="1068430"/>
            <a:ext cx="534867" cy="5176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g3329c46432b_0_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898425" y="603750"/>
            <a:ext cx="2704475" cy="39948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Identify sections of code</a:t>
            </a:r>
            <a:endParaRPr/>
          </a:p>
        </p:txBody>
      </p:sp>
      <p:sp>
        <p:nvSpPr>
          <p:cNvPr id="121" name="Google Shape;121;p10"/>
          <p:cNvSpPr txBox="1">
            <a:spLocks noGrp="1"/>
          </p:cNvSpPr>
          <p:nvPr>
            <p:ph type="body" idx="1"/>
          </p:nvPr>
        </p:nvSpPr>
        <p:spPr>
          <a:xfrm>
            <a:off x="369050" y="1068425"/>
            <a:ext cx="4422600" cy="386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lnSpcReduction="2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Look through your code and find sections that could be functions. 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Proxima Nova"/>
              <a:buChar char="●"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You probably have four sections of your code that can be functions.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Proxima Nova"/>
              <a:buChar char="●"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Each section is similar, but asks for a different button push and lights a different pixel.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122" name="Google Shape;122;p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36325" y="49700"/>
            <a:ext cx="2339800" cy="5025376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10"/>
          <p:cNvSpPr/>
          <p:nvPr/>
        </p:nvSpPr>
        <p:spPr>
          <a:xfrm>
            <a:off x="6036325" y="49700"/>
            <a:ext cx="2212800" cy="12135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10"/>
          <p:cNvSpPr/>
          <p:nvPr/>
        </p:nvSpPr>
        <p:spPr>
          <a:xfrm>
            <a:off x="6036325" y="1348450"/>
            <a:ext cx="2212800" cy="12135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00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10"/>
          <p:cNvSpPr/>
          <p:nvPr/>
        </p:nvSpPr>
        <p:spPr>
          <a:xfrm>
            <a:off x="6036325" y="2561950"/>
            <a:ext cx="2212800" cy="12135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10"/>
          <p:cNvSpPr/>
          <p:nvPr/>
        </p:nvSpPr>
        <p:spPr>
          <a:xfrm>
            <a:off x="6036325" y="3775450"/>
            <a:ext cx="2212800" cy="1213500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00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lum">
  <a:themeElements>
    <a:clrScheme name="Plum">
      <a:dk1>
        <a:srgbClr val="611BB8"/>
      </a:dk1>
      <a:lt1>
        <a:srgbClr val="FFFFFF"/>
      </a:lt1>
      <a:dk2>
        <a:srgbClr val="000000"/>
      </a:dk2>
      <a:lt2>
        <a:srgbClr val="7F7F7F"/>
      </a:lt2>
      <a:accent1>
        <a:srgbClr val="333333"/>
      </a:accent1>
      <a:accent2>
        <a:srgbClr val="5E2B97"/>
      </a:accent2>
      <a:accent3>
        <a:srgbClr val="7E57C2"/>
      </a:accent3>
      <a:accent4>
        <a:srgbClr val="C77025"/>
      </a:accent4>
      <a:accent5>
        <a:srgbClr val="009688"/>
      </a:accent5>
      <a:accent6>
        <a:srgbClr val="FFD600"/>
      </a:accent6>
      <a:hlink>
        <a:srgbClr val="009688"/>
      </a:hlink>
      <a:folHlink>
        <a:srgbClr val="00968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497</Words>
  <Application>Microsoft Office PowerPoint</Application>
  <PresentationFormat>On-screen Show (16:9)</PresentationFormat>
  <Paragraphs>60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Proxima Nova</vt:lpstr>
      <vt:lpstr>Calibri</vt:lpstr>
      <vt:lpstr>Raleway</vt:lpstr>
      <vt:lpstr>Noto Sans Symbols</vt:lpstr>
      <vt:lpstr>Arial</vt:lpstr>
      <vt:lpstr>Montserrat</vt:lpstr>
      <vt:lpstr>Plum</vt:lpstr>
      <vt:lpstr>Mission 4 Functions</vt:lpstr>
      <vt:lpstr>What is a function?</vt:lpstr>
      <vt:lpstr>What is a function?</vt:lpstr>
      <vt:lpstr>A function is procedural abstraction</vt:lpstr>
      <vt:lpstr>A function is procedural abstraction</vt:lpstr>
      <vt:lpstr>Reminder: Functions in Python</vt:lpstr>
      <vt:lpstr>Look at the Display program</vt:lpstr>
      <vt:lpstr>Look at the Display program</vt:lpstr>
      <vt:lpstr>Identify sections of code</vt:lpstr>
      <vt:lpstr>Define a function</vt:lpstr>
      <vt:lpstr>Define a function</vt:lpstr>
      <vt:lpstr>Call a function</vt:lpstr>
      <vt:lpstr>Call a function</vt:lpstr>
      <vt:lpstr>Call a function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Jill Jones</cp:lastModifiedBy>
  <cp:revision>1</cp:revision>
  <dcterms:modified xsi:type="dcterms:W3CDTF">2025-05-07T04:43:05Z</dcterms:modified>
</cp:coreProperties>
</file>